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" name="Shape 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Shape 67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80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53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Shape 54"/>
          <p:cNvSpPr txBox="1"/>
          <p:nvPr/>
        </p:nvSpPr>
        <p:spPr>
          <a:xfrm>
            <a:off x="426889" y="4019051"/>
            <a:ext cx="3535512" cy="34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lnSpc>
                <a:spcPct val="90000"/>
              </a:lnSpc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87827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3.tif"/><Relationship Id="rId4" Type="http://schemas.openxmlformats.org/officeDocument/2006/relationships/image" Target="../media/image2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2.tif"/><Relationship Id="rId4" Type="http://schemas.openxmlformats.org/officeDocument/2006/relationships/image" Target="../media/image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5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6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4.tif"/><Relationship Id="rId4" Type="http://schemas.openxmlformats.org/officeDocument/2006/relationships/image" Target="../media/image3.tif"/><Relationship Id="rId5" Type="http://schemas.openxmlformats.org/officeDocument/2006/relationships/image" Target="../media/image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3.tif"/><Relationship Id="rId4" Type="http://schemas.openxmlformats.org/officeDocument/2006/relationships/image" Target="../media/image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1.gif"/><Relationship Id="rId4" Type="http://schemas.openxmlformats.org/officeDocument/2006/relationships/image" Target="../media/image3.tif"/><Relationship Id="rId5" Type="http://schemas.openxmlformats.org/officeDocument/2006/relationships/image" Target="../media/image2.tif"/><Relationship Id="rId6" Type="http://schemas.openxmlformats.org/officeDocument/2006/relationships/image" Target="../media/image4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tags/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UCF-Coding-Boot-Camp/UCFLM201808FSF3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hyperlink" Target="https://www.youtube.com/watch?v=kMBinXTCrXI&amp;list=PLgJ8UgkiorCnMLsUevoQRxH8t9bt7ne14&amp;index=2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214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Git’n Pro with HTML/CSS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23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Collaborative Coding</a:t>
            </a:r>
          </a:p>
        </p:txBody>
      </p:sp>
      <p:pic>
        <p:nvPicPr>
          <p:cNvPr id="83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241"/>
          <p:cNvSpPr txBox="1"/>
          <p:nvPr/>
        </p:nvSpPr>
        <p:spPr>
          <a:xfrm>
            <a:off x="152398" y="4952998"/>
            <a:ext cx="8882745" cy="1239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243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The Team’s Task</a:t>
            </a:r>
          </a:p>
        </p:txBody>
      </p:sp>
      <p:sp>
        <p:nvSpPr>
          <p:cNvPr id="87" name="Shape 245"/>
          <p:cNvSpPr txBox="1"/>
          <p:nvPr/>
        </p:nvSpPr>
        <p:spPr>
          <a:xfrm>
            <a:off x="3508028" y="3249927"/>
            <a:ext cx="212793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Programming Team:</a:t>
            </a:r>
          </a:p>
        </p:txBody>
      </p:sp>
      <p:pic>
        <p:nvPicPr>
          <p:cNvPr id="8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598" y="3859526"/>
            <a:ext cx="18288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419" y="3895264"/>
            <a:ext cx="1038565" cy="150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0986" y="3895264"/>
            <a:ext cx="1389448" cy="1667337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254"/>
          <p:cNvSpPr txBox="1"/>
          <p:nvPr/>
        </p:nvSpPr>
        <p:spPr>
          <a:xfrm>
            <a:off x="1251220" y="5687174"/>
            <a:ext cx="107003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 Angelou</a:t>
            </a:r>
          </a:p>
        </p:txBody>
      </p:sp>
      <p:sp>
        <p:nvSpPr>
          <p:cNvPr id="92" name="Shape 254"/>
          <p:cNvSpPr txBox="1"/>
          <p:nvPr/>
        </p:nvSpPr>
        <p:spPr>
          <a:xfrm>
            <a:off x="4036116" y="5687174"/>
            <a:ext cx="976865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 Sexton</a:t>
            </a:r>
          </a:p>
        </p:txBody>
      </p:sp>
      <p:sp>
        <p:nvSpPr>
          <p:cNvPr id="93" name="Shape 254"/>
          <p:cNvSpPr txBox="1"/>
          <p:nvPr/>
        </p:nvSpPr>
        <p:spPr>
          <a:xfrm>
            <a:off x="6889826" y="5712850"/>
            <a:ext cx="113745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Scott Heron</a:t>
            </a:r>
          </a:p>
        </p:txBody>
      </p:sp>
      <p:sp>
        <p:nvSpPr>
          <p:cNvPr id="94" name="Shape 244"/>
          <p:cNvSpPr txBox="1"/>
          <p:nvPr/>
        </p:nvSpPr>
        <p:spPr>
          <a:xfrm>
            <a:off x="391281" y="1370330"/>
            <a:ext cx="8548794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Task:  </a:t>
            </a:r>
            <a:r>
              <a:t>Make a list of creative works you’ve written in the past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25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Maya &amp; Gil make their edits</a:t>
            </a:r>
          </a:p>
        </p:txBody>
      </p:sp>
      <p:sp>
        <p:nvSpPr>
          <p:cNvPr id="97" name="Shape 252"/>
          <p:cNvSpPr/>
          <p:nvPr/>
        </p:nvSpPr>
        <p:spPr>
          <a:xfrm flipV="1">
            <a:off x="2057399" y="1499176"/>
            <a:ext cx="457203" cy="32793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8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254"/>
          <p:cNvSpPr txBox="1"/>
          <p:nvPr/>
        </p:nvSpPr>
        <p:spPr>
          <a:xfrm>
            <a:off x="2543174" y="1222177"/>
            <a:ext cx="1575079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sp>
        <p:nvSpPr>
          <p:cNvPr id="100" name="Shape 255"/>
          <p:cNvSpPr/>
          <p:nvPr/>
        </p:nvSpPr>
        <p:spPr>
          <a:xfrm flipV="1">
            <a:off x="2085974" y="4746997"/>
            <a:ext cx="457203" cy="32793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" name="Shape 256"/>
          <p:cNvSpPr txBox="1"/>
          <p:nvPr/>
        </p:nvSpPr>
        <p:spPr>
          <a:xfrm>
            <a:off x="2666999" y="4441533"/>
            <a:ext cx="1575079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pic>
        <p:nvPicPr>
          <p:cNvPr id="10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3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258"/>
          <p:cNvSpPr txBox="1"/>
          <p:nvPr/>
        </p:nvSpPr>
        <p:spPr>
          <a:xfrm>
            <a:off x="4104471" y="2515762"/>
            <a:ext cx="1747535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Version</a:t>
            </a:r>
          </a:p>
        </p:txBody>
      </p:sp>
      <p:sp>
        <p:nvSpPr>
          <p:cNvPr id="104" name="Shape 259"/>
          <p:cNvSpPr txBox="1"/>
          <p:nvPr/>
        </p:nvSpPr>
        <p:spPr>
          <a:xfrm>
            <a:off x="4272355" y="5359313"/>
            <a:ext cx="1480537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Version</a:t>
            </a:r>
          </a:p>
        </p:txBody>
      </p:sp>
      <p:pic>
        <p:nvPicPr>
          <p:cNvPr id="10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039" y="1580082"/>
            <a:ext cx="1038565" cy="150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955" y="4525645"/>
            <a:ext cx="1389447" cy="1667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262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Different Solutions</a:t>
            </a:r>
          </a:p>
        </p:txBody>
      </p:sp>
      <p:sp>
        <p:nvSpPr>
          <p:cNvPr id="109" name="Shape 265"/>
          <p:cNvSpPr txBox="1"/>
          <p:nvPr/>
        </p:nvSpPr>
        <p:spPr>
          <a:xfrm>
            <a:off x="112847" y="1250974"/>
            <a:ext cx="4080527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110" name="Shape 266"/>
          <p:cNvSpPr txBox="1"/>
          <p:nvPr/>
        </p:nvSpPr>
        <p:spPr>
          <a:xfrm>
            <a:off x="5212253" y="1250974"/>
            <a:ext cx="4471647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grpSp>
        <p:nvGrpSpPr>
          <p:cNvPr id="113" name="Group 269"/>
          <p:cNvGrpSpPr/>
          <p:nvPr/>
        </p:nvGrpSpPr>
        <p:grpSpPr>
          <a:xfrm>
            <a:off x="3416415" y="804384"/>
            <a:ext cx="1849607" cy="1399495"/>
            <a:chOff x="0" y="0"/>
            <a:chExt cx="1849605" cy="1399493"/>
          </a:xfrm>
        </p:grpSpPr>
        <p:sp>
          <p:nvSpPr>
            <p:cNvPr id="111" name="Shape 267"/>
            <p:cNvSpPr/>
            <p:nvPr/>
          </p:nvSpPr>
          <p:spPr>
            <a:xfrm>
              <a:off x="0" y="-1"/>
              <a:ext cx="1849606" cy="1399495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</a:p>
          </p:txBody>
        </p:sp>
        <p:sp>
          <p:nvSpPr>
            <p:cNvPr id="112" name="Shape 268"/>
            <p:cNvSpPr txBox="1"/>
            <p:nvPr/>
          </p:nvSpPr>
          <p:spPr>
            <a:xfrm>
              <a:off x="178817" y="387326"/>
              <a:ext cx="1491972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t>        Different</a:t>
              </a:r>
            </a:p>
          </p:txBody>
        </p:sp>
      </p:grpSp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62" y="2829299"/>
            <a:ext cx="1611061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5128" y="2829299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271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Resolution</a:t>
            </a:r>
          </a:p>
        </p:txBody>
      </p:sp>
      <p:sp>
        <p:nvSpPr>
          <p:cNvPr id="118" name="Shape 274"/>
          <p:cNvSpPr txBox="1"/>
          <p:nvPr/>
        </p:nvSpPr>
        <p:spPr>
          <a:xfrm>
            <a:off x="5880475" y="2181568"/>
            <a:ext cx="3194106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/>
            <a:r>
              <a:t>“Let’s settle on this…”</a:t>
            </a:r>
          </a:p>
        </p:txBody>
      </p:sp>
      <p:sp>
        <p:nvSpPr>
          <p:cNvPr id="119" name="Shape 275"/>
          <p:cNvSpPr txBox="1"/>
          <p:nvPr/>
        </p:nvSpPr>
        <p:spPr>
          <a:xfrm>
            <a:off x="5492748" y="2601688"/>
            <a:ext cx="2606682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</a:t>
            </a:r>
            <a:r>
              <a:t>Poems</a:t>
            </a:r>
            <a:r>
              <a:t>&lt;/li&gt;</a:t>
            </a:r>
            <a:br/>
            <a:r>
              <a:t>    &lt;li&gt;</a:t>
            </a:r>
            <a:r>
              <a:t>Albums</a:t>
            </a:r>
            <a:r>
              <a:t>&lt;/li&gt;</a:t>
            </a:r>
            <a:br/>
            <a:r>
              <a:t>    &lt;li&gt;</a:t>
            </a:r>
            <a:r>
              <a:t>Songs</a:t>
            </a:r>
            <a:r>
              <a:t>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20" name="Shape 278"/>
          <p:cNvSpPr/>
          <p:nvPr/>
        </p:nvSpPr>
        <p:spPr>
          <a:xfrm>
            <a:off x="4164507" y="2597322"/>
            <a:ext cx="1337315" cy="64171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Shape 279"/>
          <p:cNvSpPr/>
          <p:nvPr/>
        </p:nvSpPr>
        <p:spPr>
          <a:xfrm flipV="1">
            <a:off x="4163155" y="3555998"/>
            <a:ext cx="1338668" cy="58713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2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70" y="776764"/>
            <a:ext cx="1611060" cy="233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265"/>
          <p:cNvSpPr txBox="1"/>
          <p:nvPr/>
        </p:nvSpPr>
        <p:spPr>
          <a:xfrm>
            <a:off x="2365828" y="913355"/>
            <a:ext cx="4080526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125" name="Shape 266"/>
          <p:cNvSpPr txBox="1"/>
          <p:nvPr/>
        </p:nvSpPr>
        <p:spPr>
          <a:xfrm>
            <a:off x="2546873" y="4558238"/>
            <a:ext cx="4471648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28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Anne writes her own stuff…</a:t>
            </a:r>
          </a:p>
        </p:txBody>
      </p:sp>
      <p:pic>
        <p:nvPicPr>
          <p:cNvPr id="1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926" y="2603498"/>
            <a:ext cx="1828801" cy="165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Rectangle 3"/>
          <p:cNvSpPr txBox="1"/>
          <p:nvPr/>
        </p:nvSpPr>
        <p:spPr>
          <a:xfrm>
            <a:off x="2286000" y="2459503"/>
            <a:ext cx="457200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/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285"/>
          <p:cNvSpPr txBox="1"/>
          <p:nvPr>
            <p:ph type="title"/>
          </p:nvPr>
        </p:nvSpPr>
        <p:spPr>
          <a:xfrm>
            <a:off x="304799" y="-2"/>
            <a:ext cx="6368376" cy="653858"/>
          </a:xfrm>
          <a:prstGeom prst="rect">
            <a:avLst/>
          </a:prstGeom>
        </p:spPr>
        <p:txBody>
          <a:bodyPr/>
          <a:lstStyle/>
          <a:p>
            <a:pPr/>
            <a:r>
              <a:t>Anne overwrites work of her teammates…</a:t>
            </a:r>
          </a:p>
        </p:txBody>
      </p:sp>
      <p:sp>
        <p:nvSpPr>
          <p:cNvPr id="132" name="Shape 287"/>
          <p:cNvSpPr txBox="1"/>
          <p:nvPr/>
        </p:nvSpPr>
        <p:spPr>
          <a:xfrm>
            <a:off x="3665682" y="1199263"/>
            <a:ext cx="3668115" cy="1789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b="1" sz="4000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133" name="Shape 288"/>
          <p:cNvSpPr txBox="1"/>
          <p:nvPr/>
        </p:nvSpPr>
        <p:spPr>
          <a:xfrm>
            <a:off x="5389282" y="3715329"/>
            <a:ext cx="4077848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&lt;li&gt;45 Mercy Street&lt;/li&gt;</a:t>
            </a:r>
            <a:br/>
            <a:r>
              <a:t>    &lt;li&gt;The Road Back&lt;/li&gt;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34" name="Shape 289"/>
          <p:cNvSpPr txBox="1"/>
          <p:nvPr/>
        </p:nvSpPr>
        <p:spPr>
          <a:xfrm>
            <a:off x="654049" y="3715329"/>
            <a:ext cx="2606681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35" name="Shape 290"/>
          <p:cNvSpPr/>
          <p:nvPr/>
        </p:nvSpPr>
        <p:spPr>
          <a:xfrm>
            <a:off x="850899" y="4305300"/>
            <a:ext cx="2787653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Shape 291"/>
          <p:cNvSpPr/>
          <p:nvPr/>
        </p:nvSpPr>
        <p:spPr>
          <a:xfrm>
            <a:off x="977900" y="46609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Shape 292"/>
          <p:cNvSpPr/>
          <p:nvPr/>
        </p:nvSpPr>
        <p:spPr>
          <a:xfrm>
            <a:off x="1104900" y="50165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Shape 293"/>
          <p:cNvSpPr/>
          <p:nvPr/>
        </p:nvSpPr>
        <p:spPr>
          <a:xfrm>
            <a:off x="634998" y="3949700"/>
            <a:ext cx="70963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Shape 294"/>
          <p:cNvSpPr/>
          <p:nvPr/>
        </p:nvSpPr>
        <p:spPr>
          <a:xfrm>
            <a:off x="673339" y="5372470"/>
            <a:ext cx="872900" cy="3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Shape 295"/>
          <p:cNvSpPr/>
          <p:nvPr/>
        </p:nvSpPr>
        <p:spPr>
          <a:xfrm>
            <a:off x="4113272" y="3964249"/>
            <a:ext cx="1055293" cy="1270003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41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238" y="1337582"/>
            <a:ext cx="18288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274" y="4579618"/>
            <a:ext cx="1487451" cy="1784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573" y="1043287"/>
            <a:ext cx="1142421" cy="165856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29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146" name="Shape 301"/>
          <p:cNvSpPr txBox="1"/>
          <p:nvPr/>
        </p:nvSpPr>
        <p:spPr>
          <a:xfrm>
            <a:off x="2272270" y="974393"/>
            <a:ext cx="6558644" cy="1520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Control.</a:t>
            </a:r>
          </a:p>
          <a:p>
            <a:pPr>
              <a:defRPr b="1" sz="15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….and watch your teammates’ work</a:t>
            </a:r>
          </a:p>
        </p:txBody>
      </p:sp>
      <p:pic>
        <p:nvPicPr>
          <p:cNvPr id="147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797" y="2815237"/>
            <a:ext cx="1828801" cy="165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" name="Rounded Rectangular Callout 1"/>
          <p:cNvGrpSpPr/>
          <p:nvPr/>
        </p:nvGrpSpPr>
        <p:grpSpPr>
          <a:xfrm>
            <a:off x="1477511" y="3180955"/>
            <a:ext cx="5511982" cy="1634488"/>
            <a:chOff x="0" y="0"/>
            <a:chExt cx="5511980" cy="1634486"/>
          </a:xfrm>
        </p:grpSpPr>
        <p:sp>
          <p:nvSpPr>
            <p:cNvPr id="148" name="Shape"/>
            <p:cNvSpPr/>
            <p:nvPr/>
          </p:nvSpPr>
          <p:spPr>
            <a:xfrm>
              <a:off x="0" y="0"/>
              <a:ext cx="5511982" cy="1634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23" y="3600"/>
                  </a:moveTo>
                  <a:cubicBezTo>
                    <a:pt x="6123" y="1612"/>
                    <a:pt x="6601" y="0"/>
                    <a:pt x="7191" y="0"/>
                  </a:cubicBezTo>
                  <a:lnTo>
                    <a:pt x="8703" y="0"/>
                  </a:lnTo>
                  <a:lnTo>
                    <a:pt x="20532" y="0"/>
                  </a:lnTo>
                  <a:cubicBezTo>
                    <a:pt x="21122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22" y="21600"/>
                    <a:pt x="20532" y="21600"/>
                  </a:cubicBezTo>
                  <a:lnTo>
                    <a:pt x="7191" y="21600"/>
                  </a:lnTo>
                  <a:cubicBezTo>
                    <a:pt x="6601" y="21600"/>
                    <a:pt x="6123" y="19988"/>
                    <a:pt x="6123" y="18000"/>
                  </a:cubicBezTo>
                  <a:lnTo>
                    <a:pt x="6123" y="9000"/>
                  </a:lnTo>
                  <a:lnTo>
                    <a:pt x="0" y="7671"/>
                  </a:lnTo>
                  <a:lnTo>
                    <a:pt x="6123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49" name="Today we fret and pull  on wheels, ignore our regular loss  of time……"/>
            <p:cNvSpPr txBox="1"/>
            <p:nvPr/>
          </p:nvSpPr>
          <p:spPr>
            <a:xfrm>
              <a:off x="1642340" y="104775"/>
              <a:ext cx="3789853" cy="1424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Today we fret and pull </a:t>
              </a:r>
              <a:br/>
              <a:r>
                <a:t>on wheels, ignore our regular loss </a:t>
              </a:r>
              <a:br/>
              <a:r>
                <a:t>of time…</a:t>
              </a:r>
            </a:p>
            <a:p>
              <a:pPr/>
            </a:p>
            <a:p>
              <a:pPr/>
              <a:r>
                <a:t>…or maybe we should just use git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31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Version Control</a:t>
            </a:r>
          </a:p>
        </p:txBody>
      </p:sp>
      <p:sp>
        <p:nvSpPr>
          <p:cNvPr id="153" name="Shape 312"/>
          <p:cNvSpPr txBox="1"/>
          <p:nvPr/>
        </p:nvSpPr>
        <p:spPr>
          <a:xfrm>
            <a:off x="443344" y="914399"/>
            <a:ext cx="8229601" cy="50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3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156" name="Shape 316"/>
          <p:cNvSpPr txBox="1"/>
          <p:nvPr/>
        </p:nvSpPr>
        <p:spPr>
          <a:xfrm>
            <a:off x="3550451" y="5778379"/>
            <a:ext cx="1561462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</a:t>
            </a:r>
          </a:p>
        </p:txBody>
      </p:sp>
      <p:sp>
        <p:nvSpPr>
          <p:cNvPr id="157" name="Shape 317"/>
          <p:cNvSpPr txBox="1"/>
          <p:nvPr/>
        </p:nvSpPr>
        <p:spPr>
          <a:xfrm>
            <a:off x="582410" y="5784520"/>
            <a:ext cx="1504219" cy="3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branch</a:t>
            </a:r>
          </a:p>
        </p:txBody>
      </p:sp>
      <p:sp>
        <p:nvSpPr>
          <p:cNvPr id="158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9" name="Shape 320"/>
          <p:cNvSpPr/>
          <p:nvPr/>
        </p:nvSpPr>
        <p:spPr>
          <a:xfrm flipH="1">
            <a:off x="2537403" y="3073867"/>
            <a:ext cx="1670180" cy="956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Shape 321"/>
          <p:cNvSpPr/>
          <p:nvPr/>
        </p:nvSpPr>
        <p:spPr>
          <a:xfrm>
            <a:off x="4570031" y="3062845"/>
            <a:ext cx="3" cy="91922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1" name="Shape 322"/>
          <p:cNvSpPr txBox="1"/>
          <p:nvPr/>
        </p:nvSpPr>
        <p:spPr>
          <a:xfrm>
            <a:off x="3873424" y="2621496"/>
            <a:ext cx="173023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Personal branch</a:t>
            </a:r>
          </a:p>
        </p:txBody>
      </p:sp>
      <p:sp>
        <p:nvSpPr>
          <p:cNvPr id="162" name="Shape 323"/>
          <p:cNvSpPr txBox="1"/>
          <p:nvPr/>
        </p:nvSpPr>
        <p:spPr>
          <a:xfrm>
            <a:off x="3935040" y="694554"/>
            <a:ext cx="155331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Master Branch</a:t>
            </a:r>
          </a:p>
        </p:txBody>
      </p:sp>
      <p:sp>
        <p:nvSpPr>
          <p:cNvPr id="163" name="Shape 325"/>
          <p:cNvSpPr txBox="1"/>
          <p:nvPr/>
        </p:nvSpPr>
        <p:spPr>
          <a:xfrm>
            <a:off x="6519515" y="5769131"/>
            <a:ext cx="130696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sp>
        <p:nvSpPr>
          <p:cNvPr id="164" name="Shape 326"/>
          <p:cNvSpPr/>
          <p:nvPr/>
        </p:nvSpPr>
        <p:spPr>
          <a:xfrm>
            <a:off x="5295898" y="3132376"/>
            <a:ext cx="1212610" cy="6041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5" name="Shape 327"/>
          <p:cNvSpPr txBox="1"/>
          <p:nvPr/>
        </p:nvSpPr>
        <p:spPr>
          <a:xfrm>
            <a:off x="6144381" y="1718679"/>
            <a:ext cx="263469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pPr/>
            <a:r>
              <a:t>‘Branch’ = personal copy</a:t>
            </a:r>
          </a:p>
        </p:txBody>
      </p:sp>
      <p:pic>
        <p:nvPicPr>
          <p:cNvPr id="166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671" y="4074731"/>
            <a:ext cx="1142420" cy="1658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556" y="4030472"/>
            <a:ext cx="18288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1095" y="3899567"/>
            <a:ext cx="1487451" cy="1784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21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It’s Okay! </a:t>
            </a:r>
          </a:p>
        </p:txBody>
      </p:sp>
      <p:pic>
        <p:nvPicPr>
          <p:cNvPr id="5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21" y="789697"/>
            <a:ext cx="8289454" cy="55372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TextBox 2"/>
          <p:cNvSpPr txBox="1"/>
          <p:nvPr/>
        </p:nvSpPr>
        <p:spPr>
          <a:xfrm>
            <a:off x="7297574" y="6080704"/>
            <a:ext cx="137450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Flickr: welcometolearn</a:t>
            </a:r>
          </a:p>
        </p:txBody>
      </p:sp>
      <p:grpSp>
        <p:nvGrpSpPr>
          <p:cNvPr id="62" name="Cloud Callout 3"/>
          <p:cNvGrpSpPr/>
          <p:nvPr/>
        </p:nvGrpSpPr>
        <p:grpSpPr>
          <a:xfrm>
            <a:off x="603743" y="1161838"/>
            <a:ext cx="2735877" cy="1160185"/>
            <a:chOff x="0" y="0"/>
            <a:chExt cx="2735875" cy="1160184"/>
          </a:xfrm>
        </p:grpSpPr>
        <p:sp>
          <p:nvSpPr>
            <p:cNvPr id="56" name="Shape"/>
            <p:cNvSpPr/>
            <p:nvPr/>
          </p:nvSpPr>
          <p:spPr>
            <a:xfrm flipH="1">
              <a:off x="0" y="0"/>
              <a:ext cx="2438385" cy="985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7" name="Circle"/>
            <p:cNvSpPr/>
            <p:nvPr/>
          </p:nvSpPr>
          <p:spPr>
            <a:xfrm flipH="1">
              <a:off x="2170855" y="853848"/>
              <a:ext cx="163979" cy="16397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8" name="Circle"/>
            <p:cNvSpPr/>
            <p:nvPr/>
          </p:nvSpPr>
          <p:spPr>
            <a:xfrm flipH="1">
              <a:off x="2451121" y="990532"/>
              <a:ext cx="109319" cy="10931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9" name="Circle"/>
            <p:cNvSpPr/>
            <p:nvPr/>
          </p:nvSpPr>
          <p:spPr>
            <a:xfrm flipH="1">
              <a:off x="2681215" y="1105524"/>
              <a:ext cx="54661" cy="5466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0" name="Shape"/>
            <p:cNvSpPr/>
            <p:nvPr/>
          </p:nvSpPr>
          <p:spPr>
            <a:xfrm flipH="1">
              <a:off x="80194" y="50125"/>
              <a:ext cx="2234375" cy="836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1" name="How do I do this again?"/>
            <p:cNvSpPr txBox="1"/>
            <p:nvPr/>
          </p:nvSpPr>
          <p:spPr>
            <a:xfrm>
              <a:off x="509954" y="153540"/>
              <a:ext cx="1590743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How do I do this again?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32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team goes to work</a:t>
            </a:r>
          </a:p>
        </p:txBody>
      </p:sp>
      <p:pic>
        <p:nvPicPr>
          <p:cNvPr id="17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70" y="776764"/>
            <a:ext cx="1611060" cy="233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265"/>
          <p:cNvSpPr txBox="1"/>
          <p:nvPr/>
        </p:nvSpPr>
        <p:spPr>
          <a:xfrm>
            <a:off x="2365828" y="913355"/>
            <a:ext cx="4080526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174" name="Shape 266"/>
          <p:cNvSpPr txBox="1"/>
          <p:nvPr/>
        </p:nvSpPr>
        <p:spPr>
          <a:xfrm>
            <a:off x="2546873" y="4558238"/>
            <a:ext cx="4471648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336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 pushes first</a:t>
            </a:r>
          </a:p>
        </p:txBody>
      </p:sp>
      <p:sp>
        <p:nvSpPr>
          <p:cNvPr id="177" name="Shape 337"/>
          <p:cNvSpPr txBox="1"/>
          <p:nvPr/>
        </p:nvSpPr>
        <p:spPr>
          <a:xfrm>
            <a:off x="2462633" y="1061591"/>
            <a:ext cx="147607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Copy</a:t>
            </a:r>
          </a:p>
        </p:txBody>
      </p:sp>
      <p:sp>
        <p:nvSpPr>
          <p:cNvPr id="178" name="Shape 338"/>
          <p:cNvSpPr txBox="1"/>
          <p:nvPr/>
        </p:nvSpPr>
        <p:spPr>
          <a:xfrm>
            <a:off x="1934535" y="5820092"/>
            <a:ext cx="1709249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Branch</a:t>
            </a:r>
          </a:p>
        </p:txBody>
      </p:sp>
      <p:pic>
        <p:nvPicPr>
          <p:cNvPr id="17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340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18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342"/>
          <p:cNvSpPr/>
          <p:nvPr/>
        </p:nvSpPr>
        <p:spPr>
          <a:xfrm rot="16200000">
            <a:off x="1727855" y="3638424"/>
            <a:ext cx="2572938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3" name="Shape 343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Maya </a:t>
            </a:r>
            <a:r>
              <a:rPr b="1"/>
              <a:t>pushes (uploads) </a:t>
            </a:r>
            <a:r>
              <a:t>her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No code conflicts.</a:t>
            </a:r>
            <a:r>
              <a:rPr b="0"/>
              <a:t>  </a:t>
            </a:r>
          </a:p>
        </p:txBody>
      </p:sp>
      <p:pic>
        <p:nvPicPr>
          <p:cNvPr id="18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17" y="4496170"/>
            <a:ext cx="1281251" cy="175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345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Gil’s edits are ready</a:t>
            </a:r>
          </a:p>
        </p:txBody>
      </p:sp>
      <p:sp>
        <p:nvSpPr>
          <p:cNvPr id="187" name="Shape 346"/>
          <p:cNvSpPr txBox="1"/>
          <p:nvPr/>
        </p:nvSpPr>
        <p:spPr>
          <a:xfrm>
            <a:off x="721481" y="1649727"/>
            <a:ext cx="8306725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Rule:  pull first, then push your changes</a:t>
            </a:r>
          </a:p>
        </p:txBody>
      </p:sp>
      <p:sp>
        <p:nvSpPr>
          <p:cNvPr id="188" name="Shape 347"/>
          <p:cNvSpPr txBox="1"/>
          <p:nvPr/>
        </p:nvSpPr>
        <p:spPr>
          <a:xfrm>
            <a:off x="3058280" y="3839835"/>
            <a:ext cx="64282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Ok</a:t>
            </a:r>
          </a:p>
        </p:txBody>
      </p:sp>
      <p:pic>
        <p:nvPicPr>
          <p:cNvPr id="18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638" y="2986950"/>
            <a:ext cx="1942175" cy="233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350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pulls latest changes</a:t>
            </a:r>
          </a:p>
        </p:txBody>
      </p:sp>
      <p:sp>
        <p:nvSpPr>
          <p:cNvPr id="192" name="Shape 351"/>
          <p:cNvSpPr txBox="1"/>
          <p:nvPr/>
        </p:nvSpPr>
        <p:spPr>
          <a:xfrm>
            <a:off x="2945233" y="1163191"/>
            <a:ext cx="147607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Copy</a:t>
            </a:r>
          </a:p>
        </p:txBody>
      </p:sp>
      <p:pic>
        <p:nvPicPr>
          <p:cNvPr id="193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0" y="1578698"/>
            <a:ext cx="880838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353"/>
          <p:cNvSpPr txBox="1"/>
          <p:nvPr/>
        </p:nvSpPr>
        <p:spPr>
          <a:xfrm>
            <a:off x="3175984" y="25243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5" name="Shape 355"/>
          <p:cNvSpPr/>
          <p:nvPr/>
        </p:nvSpPr>
        <p:spPr>
          <a:xfrm>
            <a:off x="3543298" y="2686910"/>
            <a:ext cx="3" cy="14841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Shape 356"/>
          <p:cNvSpPr txBox="1"/>
          <p:nvPr/>
        </p:nvSpPr>
        <p:spPr>
          <a:xfrm>
            <a:off x="2861959" y="5653018"/>
            <a:ext cx="144225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19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359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conflicts with master branch</a:t>
            </a:r>
          </a:p>
        </p:txBody>
      </p:sp>
      <p:sp>
        <p:nvSpPr>
          <p:cNvPr id="201" name="Shape 360"/>
          <p:cNvSpPr txBox="1"/>
          <p:nvPr/>
        </p:nvSpPr>
        <p:spPr>
          <a:xfrm>
            <a:off x="2945233" y="11631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pic>
        <p:nvPicPr>
          <p:cNvPr id="20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0" y="1578698"/>
            <a:ext cx="880838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362"/>
          <p:cNvSpPr txBox="1"/>
          <p:nvPr/>
        </p:nvSpPr>
        <p:spPr>
          <a:xfrm>
            <a:off x="3175984" y="25243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04" name="Shape 364"/>
          <p:cNvSpPr/>
          <p:nvPr/>
        </p:nvSpPr>
        <p:spPr>
          <a:xfrm>
            <a:off x="3543298" y="2686910"/>
            <a:ext cx="3" cy="14841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Shape 365"/>
          <p:cNvSpPr txBox="1"/>
          <p:nvPr/>
        </p:nvSpPr>
        <p:spPr>
          <a:xfrm>
            <a:off x="2549003" y="4236444"/>
            <a:ext cx="4581371" cy="1691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 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</p:txBody>
      </p:sp>
      <p:sp>
        <p:nvSpPr>
          <p:cNvPr id="206" name="Shape 366"/>
          <p:cNvSpPr txBox="1"/>
          <p:nvPr/>
        </p:nvSpPr>
        <p:spPr>
          <a:xfrm>
            <a:off x="6983662" y="4903192"/>
            <a:ext cx="2041321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Git sees a conflict.</a:t>
            </a:r>
          </a:p>
        </p:txBody>
      </p:sp>
      <p:pic>
        <p:nvPicPr>
          <p:cNvPr id="20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532" y="3916958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368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Gil resolves</a:t>
            </a:r>
          </a:p>
        </p:txBody>
      </p:sp>
      <p:sp>
        <p:nvSpPr>
          <p:cNvPr id="210" name="Shape 369"/>
          <p:cNvSpPr txBox="1"/>
          <p:nvPr/>
        </p:nvSpPr>
        <p:spPr>
          <a:xfrm>
            <a:off x="5378448" y="1776189"/>
            <a:ext cx="2606682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211" name="Shape 370"/>
          <p:cNvSpPr txBox="1"/>
          <p:nvPr/>
        </p:nvSpPr>
        <p:spPr>
          <a:xfrm>
            <a:off x="428104" y="1925042"/>
            <a:ext cx="4348177" cy="222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 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</p:txBody>
      </p:sp>
      <p:sp>
        <p:nvSpPr>
          <p:cNvPr id="212" name="Shape 372"/>
          <p:cNvSpPr/>
          <p:nvPr/>
        </p:nvSpPr>
        <p:spPr>
          <a:xfrm flipV="1">
            <a:off x="3229582" y="2782110"/>
            <a:ext cx="2383278" cy="1945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3" name="Shape 374"/>
          <p:cNvSpPr txBox="1"/>
          <p:nvPr/>
        </p:nvSpPr>
        <p:spPr>
          <a:xfrm>
            <a:off x="6075059" y="4649718"/>
            <a:ext cx="144225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21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8" cy="880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377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fixes and pushes</a:t>
            </a:r>
          </a:p>
        </p:txBody>
      </p:sp>
      <p:sp>
        <p:nvSpPr>
          <p:cNvPr id="217" name="Shape 378"/>
          <p:cNvSpPr txBox="1"/>
          <p:nvPr/>
        </p:nvSpPr>
        <p:spPr>
          <a:xfrm>
            <a:off x="2462633" y="10615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18" name="Shape 379"/>
          <p:cNvSpPr txBox="1"/>
          <p:nvPr/>
        </p:nvSpPr>
        <p:spPr>
          <a:xfrm>
            <a:off x="3173148" y="5912327"/>
            <a:ext cx="144225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21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381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2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8" y="4966272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383"/>
          <p:cNvSpPr/>
          <p:nvPr/>
        </p:nvSpPr>
        <p:spPr>
          <a:xfrm rot="16200000">
            <a:off x="2779092" y="3838403"/>
            <a:ext cx="2243037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23" name="Shape 384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Gil </a:t>
            </a:r>
            <a:r>
              <a:rPr b="1"/>
              <a:t>pushes (uploads) </a:t>
            </a:r>
            <a:r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No code conflicts.</a:t>
            </a:r>
            <a:r>
              <a:rPr b="0"/>
              <a:t>  </a:t>
            </a:r>
          </a:p>
        </p:txBody>
      </p:sp>
      <p:pic>
        <p:nvPicPr>
          <p:cNvPr id="22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387"/>
          <p:cNvSpPr txBox="1"/>
          <p:nvPr/>
        </p:nvSpPr>
        <p:spPr>
          <a:xfrm>
            <a:off x="3810984" y="23846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26" name="Shape 388"/>
          <p:cNvSpPr txBox="1"/>
          <p:nvPr/>
        </p:nvSpPr>
        <p:spPr>
          <a:xfrm>
            <a:off x="5067203" y="4455462"/>
            <a:ext cx="2606682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pic>
        <p:nvPicPr>
          <p:cNvPr id="227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24078" t="0" r="0" b="0"/>
          <a:stretch>
            <a:fillRect/>
          </a:stretch>
        </p:blipFill>
        <p:spPr>
          <a:xfrm>
            <a:off x="535020" y="4111421"/>
            <a:ext cx="2410544" cy="227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390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Anne starts her work</a:t>
            </a:r>
          </a:p>
        </p:txBody>
      </p:sp>
      <p:sp>
        <p:nvSpPr>
          <p:cNvPr id="230" name="Shape 391"/>
          <p:cNvSpPr txBox="1"/>
          <p:nvPr/>
        </p:nvSpPr>
        <p:spPr>
          <a:xfrm>
            <a:off x="721481" y="1649728"/>
            <a:ext cx="8306725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Rule:  pull first, then push your changes</a:t>
            </a:r>
          </a:p>
        </p:txBody>
      </p:sp>
      <p:pic>
        <p:nvPicPr>
          <p:cNvPr id="2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905" y="3446814"/>
            <a:ext cx="1828801" cy="165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4" name="Rounded Rectangular Callout 6"/>
          <p:cNvGrpSpPr/>
          <p:nvPr/>
        </p:nvGrpSpPr>
        <p:grpSpPr>
          <a:xfrm>
            <a:off x="2408304" y="3293147"/>
            <a:ext cx="5492511" cy="1958337"/>
            <a:chOff x="0" y="0"/>
            <a:chExt cx="5492510" cy="1958336"/>
          </a:xfrm>
        </p:grpSpPr>
        <p:sp>
          <p:nvSpPr>
            <p:cNvPr id="232" name="Shape"/>
            <p:cNvSpPr/>
            <p:nvPr/>
          </p:nvSpPr>
          <p:spPr>
            <a:xfrm>
              <a:off x="0" y="8691"/>
              <a:ext cx="5492511" cy="1940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68" y="3600"/>
                  </a:moveTo>
                  <a:cubicBezTo>
                    <a:pt x="6068" y="1612"/>
                    <a:pt x="6638" y="0"/>
                    <a:pt x="7341" y="0"/>
                  </a:cubicBezTo>
                  <a:lnTo>
                    <a:pt x="8657" y="0"/>
                  </a:lnTo>
                  <a:lnTo>
                    <a:pt x="20328" y="0"/>
                  </a:lnTo>
                  <a:cubicBezTo>
                    <a:pt x="21030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030" y="21600"/>
                    <a:pt x="20328" y="21600"/>
                  </a:cubicBezTo>
                  <a:lnTo>
                    <a:pt x="7341" y="21600"/>
                  </a:lnTo>
                  <a:cubicBezTo>
                    <a:pt x="6638" y="21600"/>
                    <a:pt x="6068" y="19988"/>
                    <a:pt x="6068" y="18000"/>
                  </a:cubicBezTo>
                  <a:lnTo>
                    <a:pt x="6068" y="9000"/>
                  </a:lnTo>
                  <a:lnTo>
                    <a:pt x="0" y="9078"/>
                  </a:lnTo>
                  <a:lnTo>
                    <a:pt x="6068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33" name="look into my face and you will know that crimes dropped upon me…"/>
            <p:cNvSpPr txBox="1"/>
            <p:nvPr/>
          </p:nvSpPr>
          <p:spPr>
            <a:xfrm>
              <a:off x="1637830" y="0"/>
              <a:ext cx="3759932" cy="1958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i="1"/>
              </a:pPr>
              <a:r>
                <a:t>look into my face</a:t>
              </a:r>
              <a:br/>
              <a:r>
                <a:t>and you will know that crimes dropped upon me</a:t>
              </a:r>
            </a:p>
            <a:p>
              <a:pPr>
                <a:defRPr i="1"/>
              </a:pPr>
              <a:r>
                <a:t>as from a high building…</a:t>
              </a:r>
              <a:br/>
            </a:p>
            <a:p>
              <a:pPr/>
              <a:r>
                <a:t>…by which I mean, I broke the rules.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395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 pushes</a:t>
            </a:r>
          </a:p>
        </p:txBody>
      </p:sp>
      <p:sp>
        <p:nvSpPr>
          <p:cNvPr id="237" name="Shape 396"/>
          <p:cNvSpPr txBox="1"/>
          <p:nvPr/>
        </p:nvSpPr>
        <p:spPr>
          <a:xfrm>
            <a:off x="1141833" y="11123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38" name="Shape 397"/>
          <p:cNvSpPr txBox="1"/>
          <p:nvPr/>
        </p:nvSpPr>
        <p:spPr>
          <a:xfrm>
            <a:off x="3173148" y="5912327"/>
            <a:ext cx="1708914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</a:t>
            </a:r>
          </a:p>
        </p:txBody>
      </p:sp>
      <p:pic>
        <p:nvPicPr>
          <p:cNvPr id="23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5" y="1567342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399"/>
          <p:cNvSpPr txBox="1"/>
          <p:nvPr/>
        </p:nvSpPr>
        <p:spPr>
          <a:xfrm>
            <a:off x="1372582" y="2473579"/>
            <a:ext cx="217148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4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401"/>
          <p:cNvSpPr/>
          <p:nvPr/>
        </p:nvSpPr>
        <p:spPr>
          <a:xfrm rot="16200000">
            <a:off x="2779092" y="3838403"/>
            <a:ext cx="2243037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43" name="Shape 402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Anne dude </a:t>
            </a:r>
            <a:r>
              <a:rPr b="1"/>
              <a:t>pushes (uploads) </a:t>
            </a:r>
            <a:r>
              <a:t>her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Not what we want.</a:t>
            </a:r>
          </a:p>
        </p:txBody>
      </p:sp>
      <p:pic>
        <p:nvPicPr>
          <p:cNvPr id="24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5" y="15379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404"/>
          <p:cNvSpPr txBox="1"/>
          <p:nvPr/>
        </p:nvSpPr>
        <p:spPr>
          <a:xfrm>
            <a:off x="2604484" y="24481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6" name="Shape 406"/>
          <p:cNvSpPr txBox="1"/>
          <p:nvPr/>
        </p:nvSpPr>
        <p:spPr>
          <a:xfrm>
            <a:off x="5236882" y="4262682"/>
            <a:ext cx="4077848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pic>
        <p:nvPicPr>
          <p:cNvPr id="24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408"/>
          <p:cNvSpPr txBox="1"/>
          <p:nvPr/>
        </p:nvSpPr>
        <p:spPr>
          <a:xfrm>
            <a:off x="3659263" y="247762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249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4258" y="4611987"/>
            <a:ext cx="18288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410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If Annehad made a pull first…</a:t>
            </a:r>
          </a:p>
        </p:txBody>
      </p:sp>
      <p:sp>
        <p:nvSpPr>
          <p:cNvPr id="252" name="Shape 411"/>
          <p:cNvSpPr txBox="1"/>
          <p:nvPr/>
        </p:nvSpPr>
        <p:spPr>
          <a:xfrm>
            <a:off x="2982514" y="2108007"/>
            <a:ext cx="4077848" cy="364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solidFill>
                  <a:srgbClr val="FF0000"/>
                </a:solidFill>
              </a:defRPr>
            </a:pPr>
            <a:r>
              <a:t>&lt;ul&gt; 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&lt;/ul&gt;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&lt;ul&gt; 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&lt;/ul&gt;</a:t>
            </a:r>
          </a:p>
        </p:txBody>
      </p:sp>
      <p:sp>
        <p:nvSpPr>
          <p:cNvPr id="253" name="Shape 412"/>
          <p:cNvSpPr txBox="1"/>
          <p:nvPr/>
        </p:nvSpPr>
        <p:spPr>
          <a:xfrm>
            <a:off x="3630755" y="1175254"/>
            <a:ext cx="1882484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22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41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overwritten work is discovered</a:t>
            </a:r>
          </a:p>
        </p:txBody>
      </p:sp>
      <p:pic>
        <p:nvPicPr>
          <p:cNvPr id="256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7"/>
            <a:ext cx="5470529" cy="3083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11" y="3923333"/>
            <a:ext cx="1942176" cy="2330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469" y="1207791"/>
            <a:ext cx="1611060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icture 17" descr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6913" y="3444668"/>
            <a:ext cx="1479563" cy="1335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428"/>
          <p:cNvSpPr txBox="1"/>
          <p:nvPr>
            <p:ph type="title"/>
          </p:nvPr>
        </p:nvSpPr>
        <p:spPr>
          <a:xfrm>
            <a:off x="304799" y="-3"/>
            <a:ext cx="7046567" cy="653860"/>
          </a:xfrm>
          <a:prstGeom prst="rect">
            <a:avLst/>
          </a:prstGeom>
        </p:spPr>
        <p:txBody>
          <a:bodyPr/>
          <a:lstStyle/>
          <a:p>
            <a:pPr/>
            <a:r>
              <a:t>Roll Back</a:t>
            </a:r>
          </a:p>
        </p:txBody>
      </p:sp>
      <p:sp>
        <p:nvSpPr>
          <p:cNvPr id="262" name="Shape 431"/>
          <p:cNvSpPr txBox="1"/>
          <p:nvPr/>
        </p:nvSpPr>
        <p:spPr>
          <a:xfrm>
            <a:off x="2462633" y="1061591"/>
            <a:ext cx="147596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Main Branch</a:t>
            </a:r>
          </a:p>
        </p:txBody>
      </p:sp>
      <p:sp>
        <p:nvSpPr>
          <p:cNvPr id="263" name="Shape 432"/>
          <p:cNvSpPr txBox="1"/>
          <p:nvPr/>
        </p:nvSpPr>
        <p:spPr>
          <a:xfrm>
            <a:off x="5336128" y="5807273"/>
            <a:ext cx="177242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 </a:t>
            </a:r>
          </a:p>
        </p:txBody>
      </p:sp>
      <p:pic>
        <p:nvPicPr>
          <p:cNvPr id="26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437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9" name="Shape 438"/>
          <p:cNvSpPr txBox="1"/>
          <p:nvPr/>
        </p:nvSpPr>
        <p:spPr>
          <a:xfrm>
            <a:off x="3813159" y="241995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0" name="Shape 439"/>
          <p:cNvSpPr txBox="1"/>
          <p:nvPr/>
        </p:nvSpPr>
        <p:spPr>
          <a:xfrm>
            <a:off x="4893890" y="2426920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71" name="Shape 440"/>
          <p:cNvSpPr txBox="1"/>
          <p:nvPr/>
        </p:nvSpPr>
        <p:spPr>
          <a:xfrm>
            <a:off x="6386960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2" name="Shape 441"/>
          <p:cNvSpPr/>
          <p:nvPr/>
        </p:nvSpPr>
        <p:spPr>
          <a:xfrm flipV="1">
            <a:off x="3356231" y="1948253"/>
            <a:ext cx="254847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3" name="Shape 442"/>
          <p:cNvSpPr/>
          <p:nvPr/>
        </p:nvSpPr>
        <p:spPr>
          <a:xfrm flipV="1">
            <a:off x="4491911" y="1945295"/>
            <a:ext cx="254844" cy="762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4" name="Shape 443"/>
          <p:cNvSpPr/>
          <p:nvPr/>
        </p:nvSpPr>
        <p:spPr>
          <a:xfrm flipV="1">
            <a:off x="5630893" y="1935664"/>
            <a:ext cx="254844" cy="762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5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445"/>
          <p:cNvSpPr/>
          <p:nvPr/>
        </p:nvSpPr>
        <p:spPr>
          <a:xfrm>
            <a:off x="6048780" y="5041853"/>
            <a:ext cx="600489" cy="574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Shape 446"/>
          <p:cNvSpPr/>
          <p:nvPr/>
        </p:nvSpPr>
        <p:spPr>
          <a:xfrm>
            <a:off x="4888105" y="1682233"/>
            <a:ext cx="600489" cy="574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8" name="Shape 447"/>
          <p:cNvSpPr/>
          <p:nvPr/>
        </p:nvSpPr>
        <p:spPr>
          <a:xfrm rot="16200000">
            <a:off x="4770275" y="1702523"/>
            <a:ext cx="817254" cy="2249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79" name="Shape 448"/>
          <p:cNvSpPr txBox="1"/>
          <p:nvPr/>
        </p:nvSpPr>
        <p:spPr>
          <a:xfrm>
            <a:off x="5043130" y="3421307"/>
            <a:ext cx="3181290" cy="492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Maya </a:t>
            </a:r>
            <a:r>
              <a:rPr b="1" u="sng"/>
              <a:t>rolls back</a:t>
            </a:r>
            <a:r>
              <a:t> the code to an earlier version.</a:t>
            </a:r>
          </a:p>
        </p:txBody>
      </p:sp>
      <p:pic>
        <p:nvPicPr>
          <p:cNvPr id="280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69" y="1207791"/>
            <a:ext cx="1611060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23" descr="Picture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217" y="4471556"/>
            <a:ext cx="1479563" cy="1335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45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284" name="Shape 454"/>
          <p:cNvSpPr txBox="1"/>
          <p:nvPr/>
        </p:nvSpPr>
        <p:spPr>
          <a:xfrm>
            <a:off x="1357009" y="2757388"/>
            <a:ext cx="6558644" cy="1082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46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Quick Activity!</a:t>
            </a:r>
          </a:p>
        </p:txBody>
      </p:sp>
      <p:sp>
        <p:nvSpPr>
          <p:cNvPr id="287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" name="Shape 470"/>
          <p:cNvSpPr txBox="1"/>
          <p:nvPr/>
        </p:nvSpPr>
        <p:spPr>
          <a:xfrm>
            <a:off x="304800" y="914399"/>
            <a:ext cx="8686800" cy="2127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289" name="Shape 471"/>
          <p:cNvSpPr txBox="1"/>
          <p:nvPr/>
        </p:nvSpPr>
        <p:spPr>
          <a:xfrm>
            <a:off x="3657600" y="124822"/>
            <a:ext cx="5334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47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So… What’s this GitHub?</a:t>
            </a:r>
          </a:p>
        </p:txBody>
      </p:sp>
      <p:sp>
        <p:nvSpPr>
          <p:cNvPr id="292" name="Shape 474"/>
          <p:cNvSpPr/>
          <p:nvPr/>
        </p:nvSpPr>
        <p:spPr>
          <a:xfrm>
            <a:off x="-3" y="990600"/>
            <a:ext cx="9149876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3" name="Shape 475"/>
          <p:cNvSpPr txBox="1"/>
          <p:nvPr/>
        </p:nvSpPr>
        <p:spPr>
          <a:xfrm>
            <a:off x="304799" y="1219196"/>
            <a:ext cx="8610601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294" name="image4.jpeg" descr="image4.jpeg"/>
          <p:cNvPicPr>
            <a:picLocks noChangeAspect="1"/>
          </p:cNvPicPr>
          <p:nvPr/>
        </p:nvPicPr>
        <p:blipFill>
          <a:blip r:embed="rId2">
            <a:extLst/>
          </a:blip>
          <a:srcRect l="0" t="15119" r="0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47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Pushing and Pulling to GitHub</a:t>
            </a:r>
          </a:p>
        </p:txBody>
      </p:sp>
      <p:sp>
        <p:nvSpPr>
          <p:cNvPr id="297" name="Shape 479"/>
          <p:cNvSpPr/>
          <p:nvPr/>
        </p:nvSpPr>
        <p:spPr>
          <a:xfrm>
            <a:off x="0" y="864930"/>
            <a:ext cx="9144000" cy="1520853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8" name="Shape 480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8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8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1.gif" descr="image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486"/>
          <p:cNvSpPr/>
          <p:nvPr/>
        </p:nvSpPr>
        <p:spPr>
          <a:xfrm rot="5400000">
            <a:off x="1596341" y="2007502"/>
            <a:ext cx="873521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05" name="Shape 487"/>
          <p:cNvSpPr txBox="1"/>
          <p:nvPr/>
        </p:nvSpPr>
        <p:spPr>
          <a:xfrm>
            <a:off x="2418356" y="86775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6" name="Shape 488"/>
          <p:cNvSpPr txBox="1"/>
          <p:nvPr/>
        </p:nvSpPr>
        <p:spPr>
          <a:xfrm>
            <a:off x="3538132" y="86493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7" name="Shape 489"/>
          <p:cNvSpPr txBox="1"/>
          <p:nvPr/>
        </p:nvSpPr>
        <p:spPr>
          <a:xfrm>
            <a:off x="4618861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08" name="Shape 490"/>
          <p:cNvSpPr txBox="1"/>
          <p:nvPr/>
        </p:nvSpPr>
        <p:spPr>
          <a:xfrm>
            <a:off x="5874048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09" name="Shape 491"/>
          <p:cNvSpPr/>
          <p:nvPr/>
        </p:nvSpPr>
        <p:spPr>
          <a:xfrm flipV="1">
            <a:off x="1492183" y="2104038"/>
            <a:ext cx="2217513" cy="1238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0" name="Shape 492"/>
          <p:cNvSpPr txBox="1"/>
          <p:nvPr/>
        </p:nvSpPr>
        <p:spPr>
          <a:xfrm>
            <a:off x="1563802" y="2546406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11" name="Shape 493"/>
          <p:cNvSpPr txBox="1"/>
          <p:nvPr/>
        </p:nvSpPr>
        <p:spPr>
          <a:xfrm>
            <a:off x="2588153" y="2962181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12" name="Shape 494"/>
          <p:cNvSpPr/>
          <p:nvPr/>
        </p:nvSpPr>
        <p:spPr>
          <a:xfrm rot="5400000">
            <a:off x="843223" y="2749119"/>
            <a:ext cx="2379757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3" name="Shape 495"/>
          <p:cNvSpPr/>
          <p:nvPr/>
        </p:nvSpPr>
        <p:spPr>
          <a:xfrm flipV="1">
            <a:off x="1563802" y="2086391"/>
            <a:ext cx="3163643" cy="2602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4" name="Shape 496"/>
          <p:cNvSpPr txBox="1"/>
          <p:nvPr/>
        </p:nvSpPr>
        <p:spPr>
          <a:xfrm>
            <a:off x="3523112" y="4784183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15" name="Shape 497"/>
          <p:cNvSpPr txBox="1"/>
          <p:nvPr/>
        </p:nvSpPr>
        <p:spPr>
          <a:xfrm>
            <a:off x="1563802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16" name="Shape 498"/>
          <p:cNvSpPr/>
          <p:nvPr/>
        </p:nvSpPr>
        <p:spPr>
          <a:xfrm flipV="1" rot="10800000">
            <a:off x="1505872" y="2214935"/>
            <a:ext cx="3668451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7" name="Shape 499"/>
          <p:cNvSpPr txBox="1"/>
          <p:nvPr/>
        </p:nvSpPr>
        <p:spPr>
          <a:xfrm>
            <a:off x="4137221" y="5325805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18" name="Shape 500"/>
          <p:cNvSpPr/>
          <p:nvPr/>
        </p:nvSpPr>
        <p:spPr>
          <a:xfrm flipV="1">
            <a:off x="1563803" y="2102029"/>
            <a:ext cx="4417250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9" name="Shape 501"/>
          <p:cNvSpPr txBox="1"/>
          <p:nvPr/>
        </p:nvSpPr>
        <p:spPr>
          <a:xfrm>
            <a:off x="4861833" y="5744566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20" name="Shape 502"/>
          <p:cNvSpPr txBox="1"/>
          <p:nvPr/>
        </p:nvSpPr>
        <p:spPr>
          <a:xfrm>
            <a:off x="6571556" y="1442918"/>
            <a:ext cx="135863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GitHub Branch</a:t>
            </a:r>
          </a:p>
        </p:txBody>
      </p:sp>
      <p:sp>
        <p:nvSpPr>
          <p:cNvPr id="321" name="Shape 505"/>
          <p:cNvSpPr/>
          <p:nvPr/>
        </p:nvSpPr>
        <p:spPr>
          <a:xfrm rot="5400000">
            <a:off x="2201116" y="2772716"/>
            <a:ext cx="2379757" cy="108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22" name="Shape 506"/>
          <p:cNvSpPr txBox="1"/>
          <p:nvPr/>
        </p:nvSpPr>
        <p:spPr>
          <a:xfrm>
            <a:off x="2921697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pic>
        <p:nvPicPr>
          <p:cNvPr id="323" name="Picture 31" descr="Picture 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520" y="2484644"/>
            <a:ext cx="807455" cy="1172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icture 32" descr="Picture 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115" y="3863418"/>
            <a:ext cx="1221574" cy="1102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icture 33" descr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617" y="5026795"/>
            <a:ext cx="1170410" cy="1404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509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51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Instructor Git Demo!</a:t>
            </a:r>
          </a:p>
        </p:txBody>
      </p:sp>
      <p:pic>
        <p:nvPicPr>
          <p:cNvPr id="330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3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5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Git Commands</a:t>
            </a:r>
          </a:p>
        </p:txBody>
      </p:sp>
      <p:sp>
        <p:nvSpPr>
          <p:cNvPr id="333" name="Shape 515"/>
          <p:cNvSpPr txBox="1"/>
          <p:nvPr/>
        </p:nvSpPr>
        <p:spPr>
          <a:xfrm>
            <a:off x="443344" y="914399"/>
            <a:ext cx="8229601" cy="5553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5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51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Git Commands</a:t>
            </a:r>
          </a:p>
        </p:txBody>
      </p:sp>
      <p:sp>
        <p:nvSpPr>
          <p:cNvPr id="336" name="Shape 518"/>
          <p:cNvSpPr txBox="1"/>
          <p:nvPr/>
        </p:nvSpPr>
        <p:spPr>
          <a:xfrm>
            <a:off x="443344" y="914399"/>
            <a:ext cx="8229601" cy="5351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5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22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Where to Get Help</a:t>
            </a:r>
          </a:p>
        </p:txBody>
      </p:sp>
      <p:sp>
        <p:nvSpPr>
          <p:cNvPr id="67" name="Shape 224"/>
          <p:cNvSpPr txBox="1"/>
          <p:nvPr/>
        </p:nvSpPr>
        <p:spPr>
          <a:xfrm>
            <a:off x="196850" y="838198"/>
            <a:ext cx="8947150" cy="503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Practice, Practice, Practice: </a:t>
            </a:r>
            <a:r>
              <a:rPr b="0"/>
              <a:t>Work Individually or in Groups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 (Exercises and Slides):</a:t>
            </a:r>
            <a:br/>
            <a:r>
              <a:rPr b="0" sz="2000"/>
              <a:t>https://github.com/UCF-Coding-Boot-Camp/UCFLM201808FSF3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Re-Watch Class Videos: </a:t>
            </a:r>
            <a:br/>
            <a:r>
              <a:rPr b="0"/>
              <a:t>getbootcampspot-v2.com</a:t>
            </a:r>
            <a:endParaRPr sz="2400"/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In Class Office Hours: </a:t>
            </a:r>
            <a:r>
              <a:rPr b="0"/>
              <a:t>Weekdays </a:t>
            </a:r>
            <a:r>
              <a:rPr b="0"/>
              <a:t>45 min before, 30 min after class</a:t>
            </a:r>
            <a:endParaRPr sz="2400"/>
          </a:p>
          <a:p>
            <a:pPr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One-on-One Sessions: </a:t>
            </a:r>
            <a:r>
              <a:rPr b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Contact Student Success: </a:t>
            </a:r>
            <a:r>
              <a:rPr b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52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39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0" name="Shape 522"/>
          <p:cNvSpPr txBox="1"/>
          <p:nvPr/>
        </p:nvSpPr>
        <p:spPr>
          <a:xfrm>
            <a:off x="304800" y="914400"/>
            <a:ext cx="8686800" cy="5113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341" name="Shape 523"/>
          <p:cNvSpPr txBox="1"/>
          <p:nvPr/>
        </p:nvSpPr>
        <p:spPr>
          <a:xfrm>
            <a:off x="2514600" y="124822"/>
            <a:ext cx="6477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52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Still a Bit Lost? Never Worry!</a:t>
            </a:r>
          </a:p>
        </p:txBody>
      </p:sp>
      <p:pic>
        <p:nvPicPr>
          <p:cNvPr id="344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45" name="Shape 527"/>
          <p:cNvSpPr txBox="1"/>
          <p:nvPr/>
        </p:nvSpPr>
        <p:spPr>
          <a:xfrm>
            <a:off x="5257800" y="2514599"/>
            <a:ext cx="3733800" cy="1150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529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If You’re Still Lost… Here’s a (Free) Course</a:t>
            </a:r>
          </a:p>
        </p:txBody>
      </p:sp>
      <p:pic>
        <p:nvPicPr>
          <p:cNvPr id="348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349" name="Shape 531"/>
          <p:cNvSpPr txBox="1"/>
          <p:nvPr/>
        </p:nvSpPr>
        <p:spPr>
          <a:xfrm>
            <a:off x="2261617" y="5882663"/>
            <a:ext cx="4487275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533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535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Syntax (Basic)</a:t>
            </a:r>
          </a:p>
        </p:txBody>
      </p:sp>
      <p:sp>
        <p:nvSpPr>
          <p:cNvPr id="354" name="Shape 536"/>
          <p:cNvSpPr/>
          <p:nvPr/>
        </p:nvSpPr>
        <p:spPr>
          <a:xfrm>
            <a:off x="897616" y="2974636"/>
            <a:ext cx="1371604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&lt;h1&gt;</a:t>
            </a:r>
          </a:p>
        </p:txBody>
      </p:sp>
      <p:sp>
        <p:nvSpPr>
          <p:cNvPr id="355" name="Shape 537"/>
          <p:cNvSpPr/>
          <p:nvPr/>
        </p:nvSpPr>
        <p:spPr>
          <a:xfrm>
            <a:off x="2269216" y="2971799"/>
            <a:ext cx="5372104" cy="646317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is My House</a:t>
            </a:r>
          </a:p>
        </p:txBody>
      </p:sp>
      <p:sp>
        <p:nvSpPr>
          <p:cNvPr id="356" name="Shape 538"/>
          <p:cNvSpPr/>
          <p:nvPr/>
        </p:nvSpPr>
        <p:spPr>
          <a:xfrm>
            <a:off x="6993618" y="2971799"/>
            <a:ext cx="1676403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&lt;/h1&gt;</a:t>
            </a:r>
          </a:p>
        </p:txBody>
      </p:sp>
      <p:sp>
        <p:nvSpPr>
          <p:cNvPr id="357" name="Shape 539"/>
          <p:cNvSpPr txBox="1"/>
          <p:nvPr/>
        </p:nvSpPr>
        <p:spPr>
          <a:xfrm>
            <a:off x="716736" y="4497318"/>
            <a:ext cx="1637438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Opening Tag</a:t>
            </a:r>
          </a:p>
        </p:txBody>
      </p:sp>
      <p:sp>
        <p:nvSpPr>
          <p:cNvPr id="358" name="Shape 540"/>
          <p:cNvSpPr txBox="1"/>
          <p:nvPr/>
        </p:nvSpPr>
        <p:spPr>
          <a:xfrm>
            <a:off x="7106577" y="4497318"/>
            <a:ext cx="1538716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Closing Tag</a:t>
            </a:r>
          </a:p>
        </p:txBody>
      </p:sp>
      <p:sp>
        <p:nvSpPr>
          <p:cNvPr id="359" name="Shape 541"/>
          <p:cNvSpPr txBox="1"/>
          <p:nvPr/>
        </p:nvSpPr>
        <p:spPr>
          <a:xfrm>
            <a:off x="4148832" y="1420478"/>
            <a:ext cx="1134027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Content </a:t>
            </a:r>
          </a:p>
        </p:txBody>
      </p:sp>
      <p:cxnSp>
        <p:nvCxnSpPr>
          <p:cNvPr id="360" name="Connector 542"/>
          <p:cNvCxnSpPr>
            <a:stCxn id="357" idx="0"/>
            <a:endCxn id="354" idx="0"/>
          </p:cNvCxnSpPr>
          <p:nvPr/>
        </p:nvCxnSpPr>
        <p:spPr>
          <a:xfrm flipV="1">
            <a:off x="1535454" y="3297794"/>
            <a:ext cx="47964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361" name="Shape 543"/>
          <p:cNvSpPr/>
          <p:nvPr/>
        </p:nvSpPr>
        <p:spPr>
          <a:xfrm flipV="1">
            <a:off x="7923562" y="3682522"/>
            <a:ext cx="3" cy="814799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2" name="Shape 544"/>
          <p:cNvSpPr/>
          <p:nvPr/>
        </p:nvSpPr>
        <p:spPr>
          <a:xfrm>
            <a:off x="4761341" y="1982715"/>
            <a:ext cx="3" cy="989086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546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Syntax (with Attribute)</a:t>
            </a:r>
          </a:p>
        </p:txBody>
      </p:sp>
      <p:pic>
        <p:nvPicPr>
          <p:cNvPr id="365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0" y="1325999"/>
            <a:ext cx="9251754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549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Tricky Tags (Self-Closing)</a:t>
            </a:r>
          </a:p>
        </p:txBody>
      </p:sp>
      <p:pic>
        <p:nvPicPr>
          <p:cNvPr id="368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552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Important Common Tags</a:t>
            </a:r>
          </a:p>
        </p:txBody>
      </p:sp>
      <p:sp>
        <p:nvSpPr>
          <p:cNvPr id="371" name="Shape 553"/>
          <p:cNvSpPr txBox="1"/>
          <p:nvPr/>
        </p:nvSpPr>
        <p:spPr>
          <a:xfrm>
            <a:off x="457199" y="783750"/>
            <a:ext cx="8782009" cy="465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555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Less Common Tags</a:t>
            </a:r>
          </a:p>
        </p:txBody>
      </p:sp>
      <p:sp>
        <p:nvSpPr>
          <p:cNvPr id="374" name="Shape 556"/>
          <p:cNvSpPr txBox="1"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1" indent="-254601" defTabSz="678941"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558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for Forms</a:t>
            </a:r>
          </a:p>
        </p:txBody>
      </p:sp>
      <p:sp>
        <p:nvSpPr>
          <p:cNvPr id="377" name="Shape 559"/>
          <p:cNvSpPr txBox="1"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22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Homework #1 - Assignment</a:t>
            </a:r>
          </a:p>
        </p:txBody>
      </p:sp>
      <p:sp>
        <p:nvSpPr>
          <p:cNvPr id="70" name="Shape 227"/>
          <p:cNvSpPr txBox="1"/>
          <p:nvPr/>
        </p:nvSpPr>
        <p:spPr>
          <a:xfrm>
            <a:off x="304799" y="761998"/>
            <a:ext cx="8740776" cy="381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</a:t>
            </a:r>
            <a:r>
              <a:t>class content and </a:t>
            </a:r>
            <a:r>
              <a:t>homework repository.</a:t>
            </a:r>
            <a:br/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https://github.com/UCF-Coding-Boot-Camp/UCFLM201808FSF3</a:t>
            </a:r>
            <a:endParaRPr b="0" sz="20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due next week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613610" indent="-270711" defTabSz="685800">
              <a:spcBef>
                <a:spcPts val="400"/>
              </a:spcBef>
              <a:buSzPct val="100000"/>
              <a:buFont typeface="Arial"/>
              <a:buChar char="–"/>
              <a:defRPr b="1" sz="1900" u="sng"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Check Boot Camp Spot - Coursework - week 1 homework is due by 11:59pm on August 25th.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561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for Forms</a:t>
            </a:r>
          </a:p>
        </p:txBody>
      </p:sp>
      <p:pic>
        <p:nvPicPr>
          <p:cNvPr id="380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381" name="image17.png" descr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3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382" name="Shape 564"/>
          <p:cNvSpPr/>
          <p:nvPr/>
        </p:nvSpPr>
        <p:spPr>
          <a:xfrm flipH="1">
            <a:off x="4521425" y="4387220"/>
            <a:ext cx="84454" cy="223375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566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On Ugly HTML</a:t>
            </a:r>
          </a:p>
        </p:txBody>
      </p:sp>
      <p:pic>
        <p:nvPicPr>
          <p:cNvPr id="385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8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568"/>
          <p:cNvSpPr txBox="1"/>
          <p:nvPr/>
        </p:nvSpPr>
        <p:spPr>
          <a:xfrm>
            <a:off x="304800" y="4343398"/>
            <a:ext cx="8686800" cy="1859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57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89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0" name="Shape 572"/>
          <p:cNvSpPr txBox="1"/>
          <p:nvPr/>
        </p:nvSpPr>
        <p:spPr>
          <a:xfrm>
            <a:off x="304800" y="914398"/>
            <a:ext cx="8686800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391" name="Shape 573"/>
          <p:cNvSpPr txBox="1"/>
          <p:nvPr/>
        </p:nvSpPr>
        <p:spPr>
          <a:xfrm>
            <a:off x="3657600" y="124822"/>
            <a:ext cx="5334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57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94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95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579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58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400" name="Shape 582"/>
          <p:cNvSpPr txBox="1"/>
          <p:nvPr/>
        </p:nvSpPr>
        <p:spPr>
          <a:xfrm>
            <a:off x="457200" y="1142999"/>
            <a:ext cx="8153400" cy="2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401" name="image6.jpeg" descr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7" cy="149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20.png" descr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58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405" name="Shape 587"/>
          <p:cNvSpPr txBox="1"/>
          <p:nvPr/>
        </p:nvSpPr>
        <p:spPr>
          <a:xfrm>
            <a:off x="457198" y="990599"/>
            <a:ext cx="4100948" cy="2405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406" name="Shape 588"/>
          <p:cNvSpPr txBox="1"/>
          <p:nvPr/>
        </p:nvSpPr>
        <p:spPr>
          <a:xfrm>
            <a:off x="4743201" y="990599"/>
            <a:ext cx="4100946" cy="3142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b="1" sz="3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407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8" cy="1448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592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</a:t>
            </a:r>
          </a:p>
        </p:txBody>
      </p:sp>
      <p:pic>
        <p:nvPicPr>
          <p:cNvPr id="411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2"/>
            <a:ext cx="9144001" cy="527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snippet.jpeg" descr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7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59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415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59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418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419" name="Shape 601"/>
          <p:cNvSpPr/>
          <p:nvPr/>
        </p:nvSpPr>
        <p:spPr>
          <a:xfrm>
            <a:off x="4267200" y="4571998"/>
            <a:ext cx="3084271" cy="769994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Boring......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229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60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</a:t>
            </a:r>
          </a:p>
        </p:txBody>
      </p:sp>
      <p:pic>
        <p:nvPicPr>
          <p:cNvPr id="422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26.png" descr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60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426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61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429" name="Shape 611"/>
          <p:cNvSpPr txBox="1"/>
          <p:nvPr/>
        </p:nvSpPr>
        <p:spPr>
          <a:xfrm>
            <a:off x="457200" y="828113"/>
            <a:ext cx="8153400" cy="2432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30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5"/>
            <a:ext cx="8409696" cy="2883328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6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Example</a:t>
            </a:r>
          </a:p>
        </p:txBody>
      </p:sp>
      <p:sp>
        <p:nvSpPr>
          <p:cNvPr id="433" name="Shape 615"/>
          <p:cNvSpPr txBox="1"/>
          <p:nvPr/>
        </p:nvSpPr>
        <p:spPr>
          <a:xfrm>
            <a:off x="457200" y="862013"/>
            <a:ext cx="8153400" cy="425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3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lvl="1" marL="479203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200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200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61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Key CSS Attributes</a:t>
            </a:r>
          </a:p>
        </p:txBody>
      </p:sp>
      <p:sp>
        <p:nvSpPr>
          <p:cNvPr id="436" name="Shape 618"/>
          <p:cNvSpPr txBox="1"/>
          <p:nvPr/>
        </p:nvSpPr>
        <p:spPr>
          <a:xfrm>
            <a:off x="457200" y="783750"/>
            <a:ext cx="8153400" cy="4502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62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Powerful Duo</a:t>
            </a:r>
          </a:p>
        </p:txBody>
      </p:sp>
      <p:sp>
        <p:nvSpPr>
          <p:cNvPr id="439" name="Shape 621"/>
          <p:cNvSpPr txBox="1"/>
          <p:nvPr/>
        </p:nvSpPr>
        <p:spPr>
          <a:xfrm>
            <a:off x="443344" y="1981199"/>
            <a:ext cx="8229601" cy="96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62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INSTRUCTOR DEMO</a:t>
            </a:r>
          </a:p>
        </p:txBody>
      </p:sp>
      <p:sp>
        <p:nvSpPr>
          <p:cNvPr id="442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62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445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6" name="Shape 628"/>
          <p:cNvSpPr txBox="1"/>
          <p:nvPr/>
        </p:nvSpPr>
        <p:spPr>
          <a:xfrm>
            <a:off x="304800" y="914398"/>
            <a:ext cx="8686800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447" name="Shape 629"/>
          <p:cNvSpPr txBox="1"/>
          <p:nvPr/>
        </p:nvSpPr>
        <p:spPr>
          <a:xfrm>
            <a:off x="2590800" y="124822"/>
            <a:ext cx="64008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63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pic>
        <p:nvPicPr>
          <p:cNvPr id="450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63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Video Walkthrough!!</a:t>
            </a:r>
          </a:p>
        </p:txBody>
      </p:sp>
      <p:pic>
        <p:nvPicPr>
          <p:cNvPr id="453" name="image30.png" descr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636"/>
          <p:cNvSpPr txBox="1"/>
          <p:nvPr/>
        </p:nvSpPr>
        <p:spPr>
          <a:xfrm>
            <a:off x="457200" y="5638798"/>
            <a:ext cx="8229600" cy="617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23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  <p:sp>
        <p:nvSpPr>
          <p:cNvPr id="75" name="Shape 232"/>
          <p:cNvSpPr txBox="1"/>
          <p:nvPr/>
        </p:nvSpPr>
        <p:spPr>
          <a:xfrm>
            <a:off x="98425" y="1066800"/>
            <a:ext cx="8947150" cy="3388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63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Still a Bit Confused?</a:t>
            </a:r>
          </a:p>
        </p:txBody>
      </p:sp>
      <p:sp>
        <p:nvSpPr>
          <p:cNvPr id="457" name="Shape 639"/>
          <p:cNvSpPr txBox="1"/>
          <p:nvPr/>
        </p:nvSpPr>
        <p:spPr>
          <a:xfrm>
            <a:off x="381000" y="914400"/>
            <a:ext cx="8001000" cy="4892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Remember! We’ve got video guides for key activities like that last one.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If you feel like you are EVER falling behind, use those online walkthroughs to help catch back up. They are made to be easy to understand.</a:t>
            </a:r>
          </a:p>
          <a:p>
            <a:pPr/>
          </a:p>
          <a:p>
            <a:pPr/>
            <a:r>
              <a:t>Still having trouble? Shoot your instructor or one of your TAs a message!</a:t>
            </a:r>
          </a:p>
          <a:p>
            <a:pPr/>
            <a:r>
              <a:t>We are here to help you out in whatever way we can! </a:t>
            </a:r>
          </a:p>
        </p:txBody>
      </p:sp>
      <p:pic>
        <p:nvPicPr>
          <p:cNvPr id="458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642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23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Know Thyself</a:t>
            </a:r>
          </a:p>
        </p:txBody>
      </p:sp>
      <p:sp>
        <p:nvSpPr>
          <p:cNvPr id="78" name="Shape 235"/>
          <p:cNvSpPr txBox="1"/>
          <p:nvPr/>
        </p:nvSpPr>
        <p:spPr>
          <a:xfrm>
            <a:off x="304799" y="1066798"/>
            <a:ext cx="8740776" cy="376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237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